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sldIdLst>
    <p:sldId id="284" r:id="rId5"/>
    <p:sldId id="286" r:id="rId6"/>
    <p:sldId id="287" r:id="rId7"/>
    <p:sldId id="285" r:id="rId8"/>
    <p:sldId id="302" r:id="rId9"/>
    <p:sldId id="261" r:id="rId10"/>
    <p:sldId id="262" r:id="rId11"/>
    <p:sldId id="297" r:id="rId12"/>
    <p:sldId id="298" r:id="rId13"/>
    <p:sldId id="299" r:id="rId14"/>
    <p:sldId id="300" r:id="rId15"/>
    <p:sldId id="301" r:id="rId16"/>
    <p:sldId id="289" r:id="rId17"/>
    <p:sldId id="294" r:id="rId18"/>
    <p:sldId id="29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E5FF"/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99" autoAdjust="0"/>
  </p:normalViewPr>
  <p:slideViewPr>
    <p:cSldViewPr snapToGrid="0" snapToObjects="1" showGuides="1">
      <p:cViewPr varScale="1">
        <p:scale>
          <a:sx n="78" d="100"/>
          <a:sy n="78" d="100"/>
        </p:scale>
        <p:origin x="154" y="67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hz\Downloads\Vrinda%20Store%20Data%20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hz\Downloads\Vrinda%20Store%20Data%20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hz\Downloads\Vrinda%20Store%20Data%20Analys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hz\Downloads\Vrinda%20Store%20Data%20Analysi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hz\Downloads\Vrinda%20Store%20Data%20Analysi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hz\Downloads\Vrinda%20Store%20Data%20Analysi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ahz\Downloads\Vrinda%20Store%20Data%20Analysi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Analysis.xlsx]Sheet1!PivotTable6</c:name>
    <c:fmtId val="6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Sheet1!$F$7</c:f>
              <c:strCache>
                <c:ptCount val="1"/>
                <c:pt idx="0">
                  <c:v>Sum of Amount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Sheet1!$E$8:$E$20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Sheet1!$F$8:$F$20</c:f>
              <c:numCache>
                <c:formatCode>General</c:formatCode>
                <c:ptCount val="12"/>
                <c:pt idx="0">
                  <c:v>1789725</c:v>
                </c:pt>
                <c:pt idx="1">
                  <c:v>1850444</c:v>
                </c:pt>
                <c:pt idx="2">
                  <c:v>1898775</c:v>
                </c:pt>
                <c:pt idx="3">
                  <c:v>1806139</c:v>
                </c:pt>
                <c:pt idx="4">
                  <c:v>1771451</c:v>
                </c:pt>
                <c:pt idx="5">
                  <c:v>1717424</c:v>
                </c:pt>
                <c:pt idx="6">
                  <c:v>1736352</c:v>
                </c:pt>
                <c:pt idx="7">
                  <c:v>1783703</c:v>
                </c:pt>
                <c:pt idx="8">
                  <c:v>1654349</c:v>
                </c:pt>
                <c:pt idx="9">
                  <c:v>1628623</c:v>
                </c:pt>
                <c:pt idx="10">
                  <c:v>1587835</c:v>
                </c:pt>
                <c:pt idx="11">
                  <c:v>1587609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35F-4644-A4B0-DCF9469E6F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00799888"/>
        <c:axId val="2124120864"/>
      </c:barChart>
      <c:lineChart>
        <c:grouping val="standard"/>
        <c:varyColors val="0"/>
        <c:ser>
          <c:idx val="1"/>
          <c:order val="1"/>
          <c:tx>
            <c:strRef>
              <c:f>Sheet1!$G$7</c:f>
              <c:strCache>
                <c:ptCount val="1"/>
                <c:pt idx="0">
                  <c:v>Count of Order ID</c:v>
                </c:pt>
              </c:strCache>
            </c:strRef>
          </c:tx>
          <c:spPr>
            <a:ln w="2857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2">
                  <a:lumMod val="75000"/>
                </a:schemeClr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Sheet1!$E$8:$E$20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Sheet1!$G$8:$G$20</c:f>
              <c:numCache>
                <c:formatCode>General</c:formatCode>
                <c:ptCount val="12"/>
                <c:pt idx="0">
                  <c:v>2655</c:v>
                </c:pt>
                <c:pt idx="1">
                  <c:v>2709</c:v>
                </c:pt>
                <c:pt idx="2">
                  <c:v>2773</c:v>
                </c:pt>
                <c:pt idx="3">
                  <c:v>2647</c:v>
                </c:pt>
                <c:pt idx="4">
                  <c:v>2576</c:v>
                </c:pt>
                <c:pt idx="5">
                  <c:v>2545</c:v>
                </c:pt>
                <c:pt idx="6">
                  <c:v>2521</c:v>
                </c:pt>
                <c:pt idx="7">
                  <c:v>2577</c:v>
                </c:pt>
                <c:pt idx="8">
                  <c:v>2434</c:v>
                </c:pt>
                <c:pt idx="9">
                  <c:v>2370</c:v>
                </c:pt>
                <c:pt idx="10">
                  <c:v>2338</c:v>
                </c:pt>
                <c:pt idx="11">
                  <c:v>2331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35F-4644-A4B0-DCF9469E6F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4118464"/>
        <c:axId val="2124124704"/>
      </c:lineChart>
      <c:catAx>
        <c:axId val="7007998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4120864"/>
        <c:crosses val="autoZero"/>
        <c:auto val="1"/>
        <c:lblAlgn val="ctr"/>
        <c:lblOffset val="100"/>
        <c:noMultiLvlLbl val="0"/>
      </c:catAx>
      <c:valAx>
        <c:axId val="2124120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0799888"/>
        <c:crosses val="autoZero"/>
        <c:crossBetween val="between"/>
      </c:valAx>
      <c:valAx>
        <c:axId val="212412470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4118464"/>
        <c:crosses val="max"/>
        <c:crossBetween val="between"/>
      </c:valAx>
      <c:catAx>
        <c:axId val="212411846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2412470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Analysis.xlsx]Sheet1!PivotTable9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Orders: Age Vs Gender</a:t>
            </a:r>
          </a:p>
        </c:rich>
      </c:tx>
      <c:layout>
        <c:manualLayout>
          <c:xMode val="edge"/>
          <c:yMode val="edge"/>
          <c:x val="0.15349070405865237"/>
          <c:y val="4.16666666666666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6201133949165446E-2"/>
          <c:y val="0.18430662284857041"/>
          <c:w val="0.94110045335242187"/>
          <c:h val="0.743711002447103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Sheet1!$F$24:$F$25</c:f>
              <c:strCache>
                <c:ptCount val="1"/>
                <c:pt idx="0">
                  <c:v>Men</c:v>
                </c:pt>
              </c:strCache>
            </c:strRef>
          </c:tx>
          <c:spPr>
            <a:solidFill>
              <a:schemeClr val="accent1">
                <a:lumMod val="2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Sheet1!$E$26:$E$28</c:f>
              <c:strCache>
                <c:ptCount val="3"/>
                <c:pt idx="0">
                  <c:v>Adult</c:v>
                </c:pt>
                <c:pt idx="1">
                  <c:v>Senior</c:v>
                </c:pt>
                <c:pt idx="2">
                  <c:v>Teenager</c:v>
                </c:pt>
              </c:strCache>
            </c:strRef>
          </c:cat>
          <c:val>
            <c:numRef>
              <c:f>Sheet1!$F$26:$F$28</c:f>
              <c:numCache>
                <c:formatCode>0.00%</c:formatCode>
                <c:ptCount val="3"/>
                <c:pt idx="0">
                  <c:v>0.15405565034781468</c:v>
                </c:pt>
                <c:pt idx="1">
                  <c:v>5.8505053156582228E-2</c:v>
                </c:pt>
                <c:pt idx="2">
                  <c:v>9.1449009056306596E-2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0C5-435B-8077-08703EB58A87}"/>
            </c:ext>
          </c:extLst>
        </c:ser>
        <c:ser>
          <c:idx val="1"/>
          <c:order val="1"/>
          <c:tx>
            <c:strRef>
              <c:f>Sheet1!$G$24:$G$25</c:f>
              <c:strCache>
                <c:ptCount val="1"/>
                <c:pt idx="0">
                  <c:v>Women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Sheet1!$E$26:$E$28</c:f>
              <c:strCache>
                <c:ptCount val="3"/>
                <c:pt idx="0">
                  <c:v>Adult</c:v>
                </c:pt>
                <c:pt idx="1">
                  <c:v>Senior</c:v>
                </c:pt>
                <c:pt idx="2">
                  <c:v>Teenager</c:v>
                </c:pt>
              </c:strCache>
            </c:strRef>
          </c:cat>
          <c:val>
            <c:numRef>
              <c:f>Sheet1!$G$26:$G$28</c:f>
              <c:numCache>
                <c:formatCode>0.00%</c:formatCode>
                <c:ptCount val="3"/>
                <c:pt idx="0">
                  <c:v>0.34666622916393225</c:v>
                </c:pt>
                <c:pt idx="1">
                  <c:v>0.13771492321827011</c:v>
                </c:pt>
                <c:pt idx="2">
                  <c:v>0.21160913505709411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0C5-435B-8077-08703EB58A8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5992144"/>
        <c:axId val="145987344"/>
      </c:barChart>
      <c:catAx>
        <c:axId val="14599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987344"/>
        <c:crosses val="autoZero"/>
        <c:auto val="1"/>
        <c:lblAlgn val="ctr"/>
        <c:lblOffset val="100"/>
        <c:noMultiLvlLbl val="0"/>
      </c:catAx>
      <c:valAx>
        <c:axId val="145987344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99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63473075240594923"/>
          <c:y val="5.1342592592592592E-2"/>
          <c:w val="0.26664938757655293"/>
          <c:h val="9.20144356955380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1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Analysis.xlsx]Sheet1!PivotTable5</c:name>
    <c:fmtId val="6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c:spPr>
        <c:dLbl>
          <c:idx val="0"/>
          <c:layout>
            <c:manualLayout>
              <c:x val="-0.2226322550710185"/>
              <c:y val="0.11603507600419199"/>
            </c:manualLayout>
          </c:layout>
          <c:spPr>
            <a:xfrm>
              <a:off x="1381073" y="1022161"/>
              <a:ext cx="1054449" cy="532435"/>
            </a:xfrm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>
                    <a:gd name="adj1" fmla="val 8906"/>
                    <a:gd name="adj2" fmla="val -37988"/>
                  </a:avLst>
                </a:prstGeom>
                <a:noFill/>
                <a:ln>
                  <a:noFill/>
                </a:ln>
              </c15:spPr>
              <c15:layout>
                <c:manualLayout>
                  <c:w val="0.36511679443763451"/>
                  <c:h val="0.24690233067156359"/>
                </c:manualLayout>
              </c15:layout>
            </c:ext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c:spPr>
        <c:dLbl>
          <c:idx val="0"/>
          <c:layout>
            <c:manualLayout>
              <c:x val="0.27763484987583914"/>
              <c:y val="-5.494646423495359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8365670234334481"/>
                  <c:h val="0.17332420849737531"/>
                </c:manualLayout>
              </c15:layout>
            </c:ext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c:spPr>
        <c:dLbl>
          <c:idx val="0"/>
          <c:layout>
            <c:manualLayout>
              <c:x val="-0.2226322550710185"/>
              <c:y val="0.11603507600419199"/>
            </c:manualLayout>
          </c:layout>
          <c:spPr>
            <a:xfrm>
              <a:off x="1381073" y="1022161"/>
              <a:ext cx="1054449" cy="532435"/>
            </a:xfrm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>
                    <a:gd name="adj1" fmla="val 8906"/>
                    <a:gd name="adj2" fmla="val -37988"/>
                  </a:avLst>
                </a:prstGeom>
                <a:noFill/>
                <a:ln>
                  <a:noFill/>
                </a:ln>
              </c15:spPr>
              <c15:layout>
                <c:manualLayout>
                  <c:w val="0.36511679443763451"/>
                  <c:h val="0.24690233067156359"/>
                </c:manualLayout>
              </c15:layout>
            </c:ext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c:spPr>
        <c:dLbl>
          <c:idx val="0"/>
          <c:layout>
            <c:manualLayout>
              <c:x val="0.27763484987583914"/>
              <c:y val="-5.494646423495359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8365670234334481"/>
                  <c:h val="0.17332420849737531"/>
                </c:manualLayout>
              </c15:layout>
            </c:ext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c:spPr>
        <c:dLbl>
          <c:idx val="0"/>
          <c:layout>
            <c:manualLayout>
              <c:x val="-0.2226322550710185"/>
              <c:y val="0.11603507600419199"/>
            </c:manualLayout>
          </c:layout>
          <c:spPr>
            <a:xfrm>
              <a:off x="1381073" y="1022161"/>
              <a:ext cx="1054449" cy="532435"/>
            </a:xfrm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>
                    <a:gd name="adj1" fmla="val 8906"/>
                    <a:gd name="adj2" fmla="val -37988"/>
                  </a:avLst>
                </a:prstGeom>
                <a:noFill/>
                <a:ln>
                  <a:noFill/>
                </a:ln>
              </c15:spPr>
              <c15:layout>
                <c:manualLayout>
                  <c:w val="0.36511679443763451"/>
                  <c:h val="0.24690233067156359"/>
                </c:manualLayout>
              </c15:layout>
            </c:ext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c:spPr>
        <c:dLbl>
          <c:idx val="0"/>
          <c:layout>
            <c:manualLayout>
              <c:x val="0.27763484987583914"/>
              <c:y val="-5.494646423495359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8365670234334481"/>
                  <c:h val="0.17332420849737531"/>
                </c:manualLayout>
              </c15:layout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19535227285035034"/>
          <c:y val="8.2725749706818563E-2"/>
          <c:w val="0.49630935747887084"/>
          <c:h val="0.91727425029318144"/>
        </c:manualLayout>
      </c:layout>
      <c:pie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c:spPr>
          <c:explosion val="6"/>
          <c:dPt>
            <c:idx val="0"/>
            <c:bubble3D val="0"/>
            <c:explosion val="13"/>
            <c:spPr>
              <a:solidFill>
                <a:schemeClr val="accent4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F97-4AE3-B65B-3FC3A7CBE19B}"/>
              </c:ext>
            </c:extLst>
          </c:dPt>
          <c:dPt>
            <c:idx val="1"/>
            <c:bubble3D val="0"/>
            <c:spPr>
              <a:solidFill>
                <a:schemeClr val="accent1">
                  <a:lumMod val="25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F97-4AE3-B65B-3FC3A7CBE19B}"/>
              </c:ext>
            </c:extLst>
          </c:dPt>
          <c:dLbls>
            <c:dLbl>
              <c:idx val="0"/>
              <c:layout>
                <c:manualLayout>
                  <c:x val="-0.2226322550710185"/>
                  <c:y val="0.11603507600419199"/>
                </c:manualLayout>
              </c:layout>
              <c:spPr>
                <a:xfrm>
                  <a:off x="1381073" y="1022161"/>
                  <a:ext cx="1054449" cy="532435"/>
                </a:xfrm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Abadi Extra Light" panose="020B02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8906"/>
                        <a:gd name="adj2" fmla="val -37988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36511679443763451"/>
                      <c:h val="0.2469023306715635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F97-4AE3-B65B-3FC3A7CBE19B}"/>
                </c:ext>
              </c:extLst>
            </c:dLbl>
            <c:dLbl>
              <c:idx val="1"/>
              <c:layout>
                <c:manualLayout>
                  <c:x val="0.21161014776866788"/>
                  <c:y val="-4.430809180767297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Abadi Extra Light" panose="020B02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38365670234334481"/>
                      <c:h val="0.1733242084973753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AF97-4AE3-B65B-3FC3A7CBE19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Abadi Extra Light" panose="020B02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Sheet1!$A$4:$A$6</c:f>
              <c:strCache>
                <c:ptCount val="2"/>
                <c:pt idx="0">
                  <c:v>Men</c:v>
                </c:pt>
                <c:pt idx="1">
                  <c:v>Women</c:v>
                </c:pt>
              </c:strCache>
            </c:strRef>
          </c:cat>
          <c:val>
            <c:numRef>
              <c:f>Sheet1!$B$4:$B$6</c:f>
              <c:numCache>
                <c:formatCode>General</c:formatCode>
                <c:ptCount val="2"/>
                <c:pt idx="0">
                  <c:v>7459888</c:v>
                </c:pt>
                <c:pt idx="1">
                  <c:v>13352541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F97-4AE3-B65B-3FC3A7CBE1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Analysis.xlsx]Sheet1!PivotTable7</c:name>
    <c:fmtId val="6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3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8333333333333332"/>
              <c:y val="-7.8703703703703706E-2"/>
            </c:manualLayout>
          </c:layout>
          <c:spPr>
            <a:noFill/>
            <a:ln w="9525" cap="flat" cmpd="sng" algn="ctr">
              <a:gradFill flip="none" rotWithShape="1">
                <a:gsLst>
                  <a:gs pos="0">
                    <a:srgbClr val="4472C4">
                      <a:lumMod val="5000"/>
                      <a:lumOff val="95000"/>
                    </a:srgbClr>
                  </a:gs>
                  <a:gs pos="74000">
                    <a:srgbClr val="4472C4">
                      <a:lumMod val="45000"/>
                      <a:lumOff val="55000"/>
                    </a:srgbClr>
                  </a:gs>
                  <a:gs pos="83000">
                    <a:srgbClr val="4472C4">
                      <a:lumMod val="45000"/>
                      <a:lumOff val="55000"/>
                    </a:srgbClr>
                  </a:gs>
                  <a:gs pos="100000">
                    <a:srgbClr val="4472C4">
                      <a:lumMod val="30000"/>
                      <a:lumOff val="70000"/>
                    </a:srgbClr>
                  </a:gs>
                </a:gsLst>
                <a:lin ang="5400000" scaled="1"/>
                <a:tileRect/>
              </a:gra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>
                    <a:gd name="adj1" fmla="val 87015"/>
                    <a:gd name="adj2" fmla="val 117157"/>
                  </a:avLst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4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9.5606241963043098E-2"/>
              <c:y val="-8.654226335743119E-2"/>
            </c:manualLayout>
          </c:layout>
          <c:spPr>
            <a:noFill/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1505281638452911"/>
                  <c:h val="0.1473500023023438"/>
                </c:manualLayout>
              </c15:layout>
            </c:ext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9026983623691322E-2"/>
              <c:y val="0.19099184970299757"/>
            </c:manualLayout>
          </c:layout>
          <c:spPr>
            <a:noFill/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16658152630250075"/>
                  <c:h val="0.21167748768246072"/>
                </c:manualLayout>
              </c15:layout>
            </c:ext>
          </c:extLst>
        </c:dLbl>
      </c:pivotFmt>
      <c:pivotFmt>
        <c:idx val="4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6111111111111112"/>
              <c:y val="-0.1481481481481481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9026983623691322E-2"/>
              <c:y val="0.19099184970299757"/>
            </c:manualLayout>
          </c:layout>
          <c:spPr>
            <a:noFill/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16658152630250075"/>
                  <c:h val="0.21167748768246072"/>
                </c:manualLayout>
              </c15:layout>
            </c:ext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6111111111111112"/>
              <c:y val="-0.1481481481481481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8333333333333332"/>
              <c:y val="-7.8703703703703706E-2"/>
            </c:manualLayout>
          </c:layout>
          <c:spPr>
            <a:noFill/>
            <a:ln w="9525" cap="flat" cmpd="sng" algn="ctr">
              <a:gradFill flip="none" rotWithShape="1">
                <a:gsLst>
                  <a:gs pos="0">
                    <a:srgbClr val="4472C4">
                      <a:lumMod val="5000"/>
                      <a:lumOff val="95000"/>
                    </a:srgbClr>
                  </a:gs>
                  <a:gs pos="74000">
                    <a:srgbClr val="4472C4">
                      <a:lumMod val="45000"/>
                      <a:lumOff val="55000"/>
                    </a:srgbClr>
                  </a:gs>
                  <a:gs pos="83000">
                    <a:srgbClr val="4472C4">
                      <a:lumMod val="45000"/>
                      <a:lumOff val="55000"/>
                    </a:srgbClr>
                  </a:gs>
                  <a:gs pos="100000">
                    <a:srgbClr val="4472C4">
                      <a:lumMod val="30000"/>
                      <a:lumOff val="70000"/>
                    </a:srgbClr>
                  </a:gs>
                </a:gsLst>
                <a:lin ang="5400000" scaled="1"/>
                <a:tileRect/>
              </a:gra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>
                    <a:gd name="adj1" fmla="val 87015"/>
                    <a:gd name="adj2" fmla="val 117157"/>
                  </a:avLst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9.5606241963043098E-2"/>
              <c:y val="-8.654226335743119E-2"/>
            </c:manualLayout>
          </c:layout>
          <c:spPr>
            <a:noFill/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1505281638452911"/>
                  <c:h val="0.1473500023023438"/>
                </c:manualLayout>
              </c15:layout>
            </c:ext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3188822888367114E-2"/>
              <c:y val="9.295275590551181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1044112906939264"/>
                  <c:h val="0.21167773146003804"/>
                </c:manualLayout>
              </c15:layout>
            </c:ext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7.9810145683009134E-2"/>
              <c:y val="9.2250103263114419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0739572187622888"/>
                  <c:h val="0.22495249896736885"/>
                </c:manualLayout>
              </c15:layout>
            </c:ext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0783972125435551"/>
              <c:y val="-9.8375413052457658E-2"/>
            </c:manualLayout>
          </c:layout>
          <c:spPr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>
                    <a:gd name="adj1" fmla="val 87015"/>
                    <a:gd name="adj2" fmla="val 117157"/>
                  </a:avLst>
                </a:prstGeom>
                <a:noFill/>
                <a:ln>
                  <a:noFill/>
                </a:ln>
              </c15:spPr>
              <c15:layout>
                <c:manualLayout>
                  <c:w val="0.33250112028679341"/>
                  <c:h val="0.25118133002891363"/>
                </c:manualLayout>
              </c15:layout>
            </c:ext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1.8630757778084758E-2"/>
              <c:y val="1.724563841284545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1505299642422748"/>
                  <c:h val="0.16702137546468401"/>
                </c:manualLayout>
              </c15:layout>
            </c:ext>
          </c:extLst>
        </c:dLbl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3188822888367114E-2"/>
              <c:y val="9.295275590551181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1044112906939264"/>
                  <c:h val="0.21167773146003804"/>
                </c:manualLayout>
              </c15:layout>
            </c:ext>
          </c:extLst>
        </c:dLbl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7.9810145683009134E-2"/>
              <c:y val="9.2250103263114419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0739572187622888"/>
                  <c:h val="0.22495249896736885"/>
                </c:manualLayout>
              </c15:layout>
            </c:ext>
          </c:extLst>
        </c:dLbl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0783972125435551"/>
              <c:y val="-9.8375413052457658E-2"/>
            </c:manualLayout>
          </c:layout>
          <c:spPr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>
                    <a:gd name="adj1" fmla="val 87015"/>
                    <a:gd name="adj2" fmla="val 117157"/>
                  </a:avLst>
                </a:prstGeom>
                <a:noFill/>
                <a:ln>
                  <a:noFill/>
                </a:ln>
              </c15:spPr>
              <c15:layout>
                <c:manualLayout>
                  <c:w val="0.33250112028679341"/>
                  <c:h val="0.25118133002891363"/>
                </c:manualLayout>
              </c15:layout>
            </c:ext>
          </c:extLst>
        </c:dLbl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1.8630757778084758E-2"/>
              <c:y val="1.724563841284545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1505299642422748"/>
                  <c:h val="0.16702137546468401"/>
                </c:manualLayout>
              </c15:layout>
            </c:ext>
          </c:extLst>
        </c:dLbl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3188822888367114E-2"/>
              <c:y val="9.295275590551181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1044112906939264"/>
                  <c:h val="0.21167773146003804"/>
                </c:manualLayout>
              </c15:layout>
            </c:ext>
          </c:extLst>
        </c:dLbl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7.9810145683009134E-2"/>
              <c:y val="9.2250103263114419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0739572187622888"/>
                  <c:h val="0.22495249896736885"/>
                </c:manualLayout>
              </c15:layout>
            </c:ext>
          </c:extLst>
        </c:dLbl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0783972125435551"/>
              <c:y val="-9.8375413052457658E-2"/>
            </c:manualLayout>
          </c:layout>
          <c:spPr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>
                    <a:gd name="adj1" fmla="val 87015"/>
                    <a:gd name="adj2" fmla="val 117157"/>
                  </a:avLst>
                </a:prstGeom>
                <a:noFill/>
                <a:ln>
                  <a:noFill/>
                </a:ln>
              </c15:spPr>
              <c15:layout>
                <c:manualLayout>
                  <c:w val="0.33250112028679341"/>
                  <c:h val="0.25118133002891363"/>
                </c:manualLayout>
              </c15:layout>
            </c:ext>
          </c:extLst>
        </c:dLbl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1.8630757778084758E-2"/>
              <c:y val="1.724563841284545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1505299642422748"/>
                  <c:h val="0.16702137546468401"/>
                </c:manualLayout>
              </c15:layout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4.7516621397935013E-2"/>
          <c:y val="0.13562009500206526"/>
          <c:w val="0.74228419618279418"/>
          <c:h val="0.83815107393638988"/>
        </c:manualLayout>
      </c:layout>
      <c:pieChart>
        <c:varyColors val="1"/>
        <c:ser>
          <c:idx val="0"/>
          <c:order val="0"/>
          <c:tx>
            <c:strRef>
              <c:f>Sheet1!$B$12</c:f>
              <c:strCache>
                <c:ptCount val="1"/>
                <c:pt idx="0">
                  <c:v>Total</c:v>
                </c:pt>
              </c:strCache>
            </c:strRef>
          </c:tx>
          <c:explosion val="19"/>
          <c:dPt>
            <c:idx val="0"/>
            <c:bubble3D val="0"/>
            <c:spPr>
              <a:solidFill>
                <a:srgbClr val="7030A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FE4-4E12-927E-DA548F247123}"/>
              </c:ext>
            </c:extLst>
          </c:dPt>
          <c:dPt>
            <c:idx val="1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FE4-4E12-927E-DA548F247123}"/>
              </c:ext>
            </c:extLst>
          </c:dPt>
          <c:dPt>
            <c:idx val="2"/>
            <c:bubble3D val="0"/>
            <c:spPr>
              <a:solidFill>
                <a:schemeClr val="tx2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FE4-4E12-927E-DA548F247123}"/>
              </c:ext>
            </c:extLst>
          </c:dPt>
          <c:dPt>
            <c:idx val="3"/>
            <c:bubble3D val="0"/>
            <c:spPr>
              <a:solidFill>
                <a:srgbClr val="0070C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FE4-4E12-927E-DA548F247123}"/>
              </c:ext>
            </c:extLst>
          </c:dPt>
          <c:dLbls>
            <c:dLbl>
              <c:idx val="0"/>
              <c:layout>
                <c:manualLayout>
                  <c:x val="8.5636134090833455E-2"/>
                  <c:y val="0.14326725678880226"/>
                </c:manualLayout>
              </c:layout>
              <c:spPr>
                <a:noFill/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1044112906939264"/>
                      <c:h val="0.2116777314600380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FFE4-4E12-927E-DA548F247123}"/>
                </c:ext>
              </c:extLst>
            </c:dLbl>
            <c:dLbl>
              <c:idx val="1"/>
              <c:layout>
                <c:manualLayout>
                  <c:x val="0.12031648891989766"/>
                  <c:y val="1.551441477601503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30739572187622888"/>
                      <c:h val="0.2249524989673688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FFE4-4E12-927E-DA548F247123}"/>
                </c:ext>
              </c:extLst>
            </c:dLbl>
            <c:dLbl>
              <c:idx val="2"/>
              <c:layout>
                <c:manualLayout>
                  <c:x val="-0.17703802052529799"/>
                  <c:y val="-0.14082821268339907"/>
                </c:manualLayout>
              </c:layout>
              <c:spPr>
                <a:xfrm>
                  <a:off x="3500239" y="646697"/>
                  <a:ext cx="1460588" cy="671521"/>
                </a:xfrm>
                <a:noFill/>
                <a:ln w="9525" cap="flat" cmpd="sng" algn="ctr">
                  <a:solidFill>
                    <a:sysClr val="windowText" lastClr="000000">
                      <a:lumMod val="25000"/>
                      <a:lumOff val="75000"/>
                    </a:sysClr>
                  </a:solidFill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>
                        <a:gd name="adj1" fmla="val -1225"/>
                        <a:gd name="adj2" fmla="val 136415"/>
                      </a:avLst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9410452174490847"/>
                      <c:h val="0.1662757307670308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FFE4-4E12-927E-DA548F247123}"/>
                </c:ext>
              </c:extLst>
            </c:dLbl>
            <c:dLbl>
              <c:idx val="3"/>
              <c:layout>
                <c:manualLayout>
                  <c:x val="7.601475132064188E-2"/>
                  <c:y val="-9.2615038036705302E-2"/>
                </c:manualLayout>
              </c:layout>
              <c:spPr>
                <a:noFill/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1505299642422748"/>
                      <c:h val="0.1670213754646840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FFE4-4E12-927E-DA548F247123}"/>
                </c:ext>
              </c:extLst>
            </c:dLbl>
            <c:spPr>
              <a:noFill/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Sheet1!$A$13:$A$17</c:f>
              <c:strCache>
                <c:ptCount val="4"/>
                <c:pt idx="0">
                  <c:v>Cancelled</c:v>
                </c:pt>
                <c:pt idx="1">
                  <c:v>Delivered</c:v>
                </c:pt>
                <c:pt idx="2">
                  <c:v>Refunded</c:v>
                </c:pt>
                <c:pt idx="3">
                  <c:v>Returned</c:v>
                </c:pt>
              </c:strCache>
            </c:strRef>
          </c:cat>
          <c:val>
            <c:numRef>
              <c:f>Sheet1!$B$13:$B$17</c:f>
              <c:numCache>
                <c:formatCode>General</c:formatCode>
                <c:ptCount val="4"/>
                <c:pt idx="0">
                  <c:v>828</c:v>
                </c:pt>
                <c:pt idx="1">
                  <c:v>28115</c:v>
                </c:pt>
                <c:pt idx="2">
                  <c:v>508</c:v>
                </c:pt>
                <c:pt idx="3">
                  <c:v>1025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FE4-4E12-927E-DA548F2471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86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[Vrinda Store Data Analysis.xlsx]Sheet1!PivotTable8</c:name>
    <c:fmtId val="10"/>
  </c:pivotSource>
  <c:chart>
    <c:autoTitleDeleted val="1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Sheet1!$B$21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numFmt formatCode="0.00,,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Sheet1!$A$22:$A$26</c:f>
              <c:strCache>
                <c:ptCount val="5"/>
                <c:pt idx="0">
                  <c:v>TAMIL NADU</c:v>
                </c:pt>
                <c:pt idx="1">
                  <c:v>TELANGANA</c:v>
                </c:pt>
                <c:pt idx="2">
                  <c:v>UTTAR PRADESH</c:v>
                </c:pt>
                <c:pt idx="3">
                  <c:v>KARNATAKA</c:v>
                </c:pt>
                <c:pt idx="4">
                  <c:v>MAHARASHTRA</c:v>
                </c:pt>
              </c:strCache>
            </c:strRef>
          </c:cat>
          <c:val>
            <c:numRef>
              <c:f>Sheet1!$B$22:$B$26</c:f>
              <c:numCache>
                <c:formatCode>General</c:formatCode>
                <c:ptCount val="5"/>
                <c:pt idx="0">
                  <c:v>1650329</c:v>
                </c:pt>
                <c:pt idx="1">
                  <c:v>1674511</c:v>
                </c:pt>
                <c:pt idx="2">
                  <c:v>2072081</c:v>
                </c:pt>
                <c:pt idx="3">
                  <c:v>2596749</c:v>
                </c:pt>
                <c:pt idx="4">
                  <c:v>2952451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70-4354-83E6-5DE58FEC7B8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83072256"/>
        <c:axId val="183077056"/>
      </c:barChart>
      <c:catAx>
        <c:axId val="1830722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077056"/>
        <c:crosses val="autoZero"/>
        <c:auto val="1"/>
        <c:lblAlgn val="ctr"/>
        <c:lblOffset val="100"/>
        <c:noMultiLvlLbl val="0"/>
      </c:catAx>
      <c:valAx>
        <c:axId val="183077056"/>
        <c:scaling>
          <c:orientation val="minMax"/>
        </c:scaling>
        <c:delete val="0"/>
        <c:axPos val="b"/>
        <c:numFmt formatCode="0.0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072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Analysis.xlsx]Sheet1!PivotTable10</c:name>
    <c:fmtId val="10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777777777777774"/>
              <c:y val="0.1296296296296296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9.2700131233595801E-2"/>
                  <c:h val="0.135249343832021"/>
                </c:manualLayout>
              </c15:layout>
            </c:ext>
          </c:extLst>
        </c:dLbl>
      </c:pivotFmt>
      <c:pivotFmt>
        <c:idx val="3"/>
        <c:spPr>
          <a:solidFill>
            <a:schemeClr val="accent6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3333333333333381E-2"/>
              <c:y val="-4.629629629629629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9.2700131233595801E-2"/>
                  <c:h val="0.135249343832021"/>
                </c:manualLayout>
              </c15:layout>
            </c:ext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777777777777774"/>
              <c:y val="0.1296296296296296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3333333333333381E-2"/>
              <c:y val="-4.629629629629629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9.2700131233595801E-2"/>
                  <c:h val="0.135249343832021"/>
                </c:manualLayout>
              </c15:layout>
            </c:ext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6725134687111476"/>
              <c:y val="0.1342592592592592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3333333333333381E-2"/>
              <c:y val="-4.629629629629629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9.2700131233595801E-2"/>
                  <c:h val="0.135249343832021"/>
                </c:manualLayout>
              </c15:layout>
            </c:ext>
          </c:extLst>
        </c:dLbl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6725134687111476"/>
              <c:y val="0.1342592592592592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3333333333333381E-2"/>
              <c:y val="-4.629629629629629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9.2700131233595801E-2"/>
                  <c:h val="0.135249343832021"/>
                </c:manualLayout>
              </c15:layout>
            </c:ext>
          </c:extLst>
        </c:dLbl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6725134687111476"/>
              <c:y val="0.1342592592592592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3333333333333381E-2"/>
              <c:y val="-4.629629629629629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Sheet1!$B$31</c:f>
              <c:strCache>
                <c:ptCount val="1"/>
                <c:pt idx="0">
                  <c:v>Total</c:v>
                </c:pt>
              </c:strCache>
            </c:strRef>
          </c:tx>
          <c:explosion val="1"/>
          <c:dPt>
            <c:idx val="0"/>
            <c:bubble3D val="0"/>
            <c:explosion val="7"/>
            <c:spPr>
              <a:solidFill>
                <a:schemeClr val="accent2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D45-480E-B8DB-69AF37FB4650}"/>
              </c:ext>
            </c:extLst>
          </c:dPt>
          <c:dPt>
            <c:idx val="1"/>
            <c:bubble3D val="0"/>
            <c:explosion val="14"/>
            <c:spPr>
              <a:solidFill>
                <a:schemeClr val="accent4">
                  <a:lumMod val="2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D45-480E-B8DB-69AF37FB4650}"/>
              </c:ext>
            </c:extLst>
          </c:dPt>
          <c:dPt>
            <c:idx val="2"/>
            <c:bubble3D val="0"/>
            <c:explosion val="28"/>
            <c:spPr>
              <a:solidFill>
                <a:schemeClr val="accent3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D45-480E-B8DB-69AF37FB4650}"/>
              </c:ext>
            </c:extLst>
          </c:dPt>
          <c:dPt>
            <c:idx val="3"/>
            <c:bubble3D val="0"/>
            <c:explosion val="3"/>
            <c:spPr>
              <a:solidFill>
                <a:srgbClr val="9BE5FF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D45-480E-B8DB-69AF37FB4650}"/>
              </c:ext>
            </c:extLst>
          </c:dPt>
          <c:dPt>
            <c:idx val="4"/>
            <c:bubble3D val="0"/>
            <c:explosion val="16"/>
            <c:spPr>
              <a:solidFill>
                <a:schemeClr val="accent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D45-480E-B8DB-69AF37FB4650}"/>
              </c:ext>
            </c:extLst>
          </c:dPt>
          <c:dPt>
            <c:idx val="5"/>
            <c:bubble3D val="0"/>
            <c:explosion val="6"/>
            <c:spPr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D45-480E-B8DB-69AF37FB4650}"/>
              </c:ext>
            </c:extLst>
          </c:dPt>
          <c:dPt>
            <c:idx val="6"/>
            <c:bubble3D val="0"/>
            <c:explosion val="6"/>
            <c:spPr>
              <a:solidFill>
                <a:schemeClr val="accent5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D45-480E-B8DB-69AF37FB4650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9.2700131233595801E-2"/>
                      <c:h val="0.13524934383202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9D45-480E-B8DB-69AF37FB4650}"/>
                </c:ext>
              </c:extLst>
            </c:dLbl>
            <c:dLbl>
              <c:idx val="1"/>
              <c:layout>
                <c:manualLayout>
                  <c:x val="0.17815282523646803"/>
                  <c:y val="0.1264345125873350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8.4278314267320353E-2"/>
                      <c:h val="9.7187041760624995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9D45-480E-B8DB-69AF37FB4650}"/>
                </c:ext>
              </c:extLst>
            </c:dLbl>
            <c:dLbl>
              <c:idx val="5"/>
              <c:layout>
                <c:manualLayout>
                  <c:x val="3.3333333333333381E-2"/>
                  <c:y val="-4.6296296296296294E-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9D45-480E-B8DB-69AF37FB46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Sheet1!$A$32:$A$38</c:f>
              <c:strCache>
                <c:ptCount val="7"/>
                <c:pt idx="0">
                  <c:v>Ajio</c:v>
                </c:pt>
                <c:pt idx="1">
                  <c:v>Amazon</c:v>
                </c:pt>
                <c:pt idx="2">
                  <c:v>Flipkart</c:v>
                </c:pt>
                <c:pt idx="3">
                  <c:v>Meesho</c:v>
                </c:pt>
                <c:pt idx="4">
                  <c:v>Myntra</c:v>
                </c:pt>
                <c:pt idx="5">
                  <c:v>Nalli</c:v>
                </c:pt>
                <c:pt idx="6">
                  <c:v>Others</c:v>
                </c:pt>
              </c:strCache>
            </c:strRef>
          </c:cat>
          <c:val>
            <c:numRef>
              <c:f>Sheet1!$B$32:$B$38</c:f>
              <c:numCache>
                <c:formatCode>0.0%</c:formatCode>
                <c:ptCount val="7"/>
                <c:pt idx="0">
                  <c:v>6.0244126525790788E-2</c:v>
                </c:pt>
                <c:pt idx="1">
                  <c:v>0.35723192019950123</c:v>
                </c:pt>
                <c:pt idx="2">
                  <c:v>0.21748260926630791</c:v>
                </c:pt>
                <c:pt idx="3">
                  <c:v>4.3640897755610975E-2</c:v>
                </c:pt>
                <c:pt idx="4">
                  <c:v>0.23237957737235856</c:v>
                </c:pt>
                <c:pt idx="5">
                  <c:v>4.8037800236251475E-2</c:v>
                </c:pt>
                <c:pt idx="6">
                  <c:v>4.0983068644179027E-2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D45-480E-B8DB-69AF37FB46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23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Analysis.xlsx]Sheet1!PivotTable11</c:name>
    <c:fmtId val="19"/>
  </c:pivotSource>
  <c:chart>
    <c:autoTitleDeleted val="1"/>
    <c:pivotFmts>
      <c:pivotFmt>
        <c:idx val="0"/>
        <c:spPr>
          <a:gradFill>
            <a:gsLst>
              <a:gs pos="0">
                <a:schemeClr val="accent4">
                  <a:lumMod val="75000"/>
                </a:schemeClr>
              </a:gs>
              <a:gs pos="100000">
                <a:schemeClr val="accent5">
                  <a:lumMod val="75000"/>
                </a:schemeClr>
              </a:gs>
            </a:gsLst>
            <a:lin ang="9000000" scaled="0"/>
          </a:gradFill>
          <a:ln>
            <a:noFill/>
          </a:ln>
          <a:effectLst/>
        </c:spPr>
        <c:marker>
          <c:symbol val="none"/>
        </c:marker>
        <c:dLbl>
          <c:idx val="0"/>
          <c:numFmt formatCode="0.0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>
            <a:gsLst>
              <a:gs pos="0">
                <a:schemeClr val="accent4">
                  <a:lumMod val="75000"/>
                </a:schemeClr>
              </a:gs>
              <a:gs pos="100000">
                <a:schemeClr val="accent5">
                  <a:lumMod val="75000"/>
                </a:schemeClr>
              </a:gs>
            </a:gsLst>
            <a:lin ang="9000000" scaled="0"/>
          </a:gradFill>
          <a:ln>
            <a:noFill/>
          </a:ln>
          <a:effectLst/>
        </c:spPr>
      </c:pivotFmt>
      <c:pivotFmt>
        <c:idx val="2"/>
        <c:spPr>
          <a:gradFill>
            <a:gsLst>
              <a:gs pos="0">
                <a:schemeClr val="accent4">
                  <a:lumMod val="75000"/>
                </a:schemeClr>
              </a:gs>
              <a:gs pos="100000">
                <a:schemeClr val="accent5">
                  <a:lumMod val="75000"/>
                </a:schemeClr>
              </a:gs>
            </a:gsLst>
            <a:lin ang="9000000" scaled="0"/>
          </a:gradFill>
          <a:ln>
            <a:noFill/>
          </a:ln>
          <a:effectLst/>
        </c:spPr>
        <c:marker>
          <c:symbol val="none"/>
        </c:marker>
        <c:dLbl>
          <c:idx val="0"/>
          <c:numFmt formatCode="0.0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numFmt formatCode="0.0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numFmt formatCode="0.0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numFmt formatCode="0.00,,&quot;M&quot;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Sheet1!$F$32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numFmt formatCode="0.00,,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Sheet1!$E$33:$E$37</c:f>
              <c:strCache>
                <c:ptCount val="5"/>
                <c:pt idx="0">
                  <c:v>Saree</c:v>
                </c:pt>
                <c:pt idx="1">
                  <c:v>Top</c:v>
                </c:pt>
                <c:pt idx="2">
                  <c:v>Western Dress</c:v>
                </c:pt>
                <c:pt idx="3">
                  <c:v>kurta</c:v>
                </c:pt>
                <c:pt idx="4">
                  <c:v>Set</c:v>
                </c:pt>
              </c:strCache>
            </c:strRef>
          </c:cat>
          <c:val>
            <c:numRef>
              <c:f>Sheet1!$F$33:$F$37</c:f>
              <c:numCache>
                <c:formatCode>0</c:formatCode>
                <c:ptCount val="5"/>
                <c:pt idx="0">
                  <c:v>1010471</c:v>
                </c:pt>
                <c:pt idx="1">
                  <c:v>1186199</c:v>
                </c:pt>
                <c:pt idx="2">
                  <c:v>3148836</c:v>
                </c:pt>
                <c:pt idx="3">
                  <c:v>4959377</c:v>
                </c:pt>
                <c:pt idx="4">
                  <c:v>10507546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E7-4EE5-9D6A-CE05BD40D19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236963824"/>
        <c:axId val="236969104"/>
      </c:barChart>
      <c:catAx>
        <c:axId val="2369638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6969104"/>
        <c:crosses val="autoZero"/>
        <c:auto val="1"/>
        <c:lblAlgn val="ctr"/>
        <c:lblOffset val="100"/>
        <c:noMultiLvlLbl val="0"/>
      </c:catAx>
      <c:valAx>
        <c:axId val="236969104"/>
        <c:scaling>
          <c:orientation val="minMax"/>
        </c:scaling>
        <c:delete val="0"/>
        <c:axPos val="b"/>
        <c:numFmt formatCode="0.0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6963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 b="1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media/image3.png>
</file>

<file path=ppt/media/image4.sv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149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1947672"/>
            <a:ext cx="3869977" cy="233172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Store Profit Maximization</a:t>
            </a:r>
          </a:p>
        </p:txBody>
      </p:sp>
      <p:pic>
        <p:nvPicPr>
          <p:cNvPr id="9" name="Picture 8" descr="Bakery employee giving bag to customer">
            <a:extLst>
              <a:ext uri="{FF2B5EF4-FFF2-40B4-BE49-F238E27FC236}">
                <a16:creationId xmlns:a16="http://schemas.microsoft.com/office/drawing/2014/main" id="{E29E2A7C-42EB-BB19-E512-4CC4B26160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22" r="14626" b="-2"/>
          <a:stretch/>
        </p:blipFill>
        <p:spPr>
          <a:xfrm>
            <a:off x="5001768" y="420624"/>
            <a:ext cx="5897880" cy="589788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80"/>
    </mc:Choice>
    <mc:Fallback xmlns="">
      <p:transition spd="slow" advTm="1278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8C7540E-B0E4-8988-0AC7-7E0E7DD81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512064"/>
            <a:ext cx="11315700" cy="101498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CN" dirty="0"/>
              <a:t>Sales: top 5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E880A8FF-1737-4718-A909-8E8842453C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7471653"/>
              </p:ext>
            </p:extLst>
          </p:nvPr>
        </p:nvGraphicFramePr>
        <p:xfrm>
          <a:off x="2105025" y="2057399"/>
          <a:ext cx="8067675" cy="4048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76680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60"/>
    </mc:Choice>
    <mc:Fallback xmlns="">
      <p:transition spd="slow" advTm="326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8C7540E-B0E4-8988-0AC7-7E0E7DD81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0"/>
            <a:ext cx="11315700" cy="101498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CN" dirty="0"/>
              <a:t>Orders: Channels Contributing To Sales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DBE3109-DC42-44AA-8E7E-6F864B7DC9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1645077"/>
              </p:ext>
            </p:extLst>
          </p:nvPr>
        </p:nvGraphicFramePr>
        <p:xfrm>
          <a:off x="1933575" y="2114550"/>
          <a:ext cx="7572375" cy="405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53401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76"/>
    </mc:Choice>
    <mc:Fallback xmlns="">
      <p:transition spd="slow" advTm="10876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8C7540E-B0E4-8988-0AC7-7E0E7DD81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6200" y="0"/>
            <a:ext cx="12268200" cy="97155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CN" dirty="0"/>
              <a:t>Sales: Highest Category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t>12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5E5F953-C25B-46F8-AF27-0A8874E1CF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782636"/>
              </p:ext>
            </p:extLst>
          </p:nvPr>
        </p:nvGraphicFramePr>
        <p:xfrm>
          <a:off x="1314450" y="1343025"/>
          <a:ext cx="9582150" cy="4676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9632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51"/>
    </mc:Choice>
    <mc:Fallback xmlns="">
      <p:transition spd="slow" advTm="925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8692FD-3676-EAB5-DC24-364040BE8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B3F929-AF18-813C-9936-2EAB595110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Amazon, Flipkart and Myntra </a:t>
            </a:r>
          </a:p>
          <a:p>
            <a:pPr lvl="1"/>
            <a:r>
              <a:rPr lang="en-US" altLang="zh-CN" dirty="0"/>
              <a:t>These 3 channels are contributing 80% to the sales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088347-D7E0-F453-D17B-7C2C383510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Women purchasing more</a:t>
            </a:r>
          </a:p>
          <a:p>
            <a:pPr lvl="1"/>
            <a:r>
              <a:rPr lang="en-US" altLang="zh-CN" dirty="0"/>
              <a:t>buying [64%]  than men .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9AA47D-4B67-1E1F-043D-9C7471285F6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Teenagers Female </a:t>
            </a:r>
          </a:p>
          <a:p>
            <a:pPr lvl="1"/>
            <a:r>
              <a:rPr lang="en-US" altLang="zh-CN" dirty="0"/>
              <a:t>With 37% of total sales is made by adult female age between [ below 30]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0E702-3A2A-79FE-6C7C-4ABFA3EC82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Order Status: Delivered</a:t>
            </a:r>
          </a:p>
          <a:p>
            <a:pPr lvl="1"/>
            <a:r>
              <a:rPr lang="en-US" altLang="zh-CN" dirty="0"/>
              <a:t>92% of orders are delivered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7671AF-A580-DFF8-DD53-11CF125B5C0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Top states with Sales</a:t>
            </a:r>
          </a:p>
          <a:p>
            <a:pPr lvl="1"/>
            <a:r>
              <a:rPr lang="en-US" altLang="zh-CN" dirty="0"/>
              <a:t>Maharashtra, Karnataka and  Madhya Pradesh with 35% of total sales in states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35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730"/>
    </mc:Choice>
    <mc:Fallback xmlns="">
      <p:transition spd="slow" advTm="5373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br>
              <a:rPr lang="en-US" dirty="0"/>
            </a:br>
            <a:endParaRPr lang="en-US" dirty="0"/>
          </a:p>
        </p:txBody>
      </p:sp>
      <p:pic>
        <p:nvPicPr>
          <p:cNvPr id="12" name="Picture Placeholder 11" descr="Shoulder bag with golden chain on plain background">
            <a:extLst>
              <a:ext uri="{FF2B5EF4-FFF2-40B4-BE49-F238E27FC236}">
                <a16:creationId xmlns:a16="http://schemas.microsoft.com/office/drawing/2014/main" id="{EDD0654D-0EEE-9D11-4D37-133C0B9A49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23" r="223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A7609-6E6A-B996-BC29-F9AA857D7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Abadi Extra Light" panose="020B0204020104020204" pitchFamily="34" charset="0"/>
              </a:rPr>
              <a:t>To improve the sales of the store focus more on </a:t>
            </a:r>
            <a:r>
              <a:rPr lang="en-US" altLang="zh-CN" b="1" dirty="0">
                <a:latin typeface="Abadi Extra Light" panose="020B0204020104020204" pitchFamily="34" charset="0"/>
              </a:rPr>
              <a:t>women age </a:t>
            </a:r>
            <a:r>
              <a:rPr lang="en-US" altLang="zh-CN" dirty="0">
                <a:latin typeface="Abadi Extra Light" panose="020B0204020104020204" pitchFamily="34" charset="0"/>
              </a:rPr>
              <a:t>between </a:t>
            </a:r>
            <a:r>
              <a:rPr lang="en-US" altLang="zh-CN" b="1" dirty="0">
                <a:latin typeface="Abadi Extra Light" panose="020B0204020104020204" pitchFamily="34" charset="0"/>
              </a:rPr>
              <a:t>30-49</a:t>
            </a:r>
            <a:r>
              <a:rPr lang="en-US" altLang="zh-CN" dirty="0">
                <a:latin typeface="Abadi Extra Light" panose="020B0204020104020204" pitchFamily="34" charset="0"/>
              </a:rPr>
              <a:t> lives in </a:t>
            </a:r>
            <a:r>
              <a:rPr lang="en-US" altLang="zh-CN" b="1" dirty="0">
                <a:latin typeface="Abadi Extra Light" panose="020B0204020104020204" pitchFamily="34" charset="0"/>
              </a:rPr>
              <a:t>Maharashtra, Karnataka and Uttar Pradesh</a:t>
            </a:r>
            <a:r>
              <a:rPr lang="en-US" altLang="zh-CN" dirty="0">
                <a:latin typeface="Abadi Extra Light" panose="020B0204020104020204" pitchFamily="34" charset="0"/>
              </a:rPr>
              <a:t> by giving them ads/offers/coupons available on </a:t>
            </a:r>
            <a:r>
              <a:rPr lang="en-US" altLang="zh-CN" b="1" dirty="0">
                <a:latin typeface="Abadi Extra Light" panose="020B0204020104020204" pitchFamily="34" charset="0"/>
              </a:rPr>
              <a:t>Amazon, Flipkart and Myntra</a:t>
            </a:r>
            <a:r>
              <a:rPr lang="en-US" altLang="zh-CN" dirty="0">
                <a:latin typeface="Abadi Extra Light" panose="020B0204020104020204" pitchFamily="34" charset="0"/>
              </a:rPr>
              <a:t>.</a:t>
            </a:r>
          </a:p>
          <a:p>
            <a:endParaRPr lang="en-US" dirty="0">
              <a:latin typeface="Abadi Extra Light" panose="020B0204020104020204" pitchFamily="34" charset="0"/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Shahzad Azeez</a:t>
            </a:r>
          </a:p>
          <a:p>
            <a:r>
              <a:rPr lang="en-US" dirty="0"/>
              <a:t>shahzadazeez05@gmail.com</a:t>
            </a:r>
          </a:p>
          <a:p>
            <a:endParaRPr lang="en-US" dirty="0"/>
          </a:p>
        </p:txBody>
      </p:sp>
      <p:pic>
        <p:nvPicPr>
          <p:cNvPr id="6" name="Picture Placeholder 5" descr="Abstract blurred background of department store">
            <a:extLst>
              <a:ext uri="{FF2B5EF4-FFF2-40B4-BE49-F238E27FC236}">
                <a16:creationId xmlns:a16="http://schemas.microsoft.com/office/drawing/2014/main" id="{0E892F61-4848-4634-E416-51E755B948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650" r="186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78408" y="2464775"/>
            <a:ext cx="1622425" cy="1622425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39" y="4297648"/>
            <a:ext cx="2575831" cy="630936"/>
          </a:xfrm>
        </p:spPr>
        <p:txBody>
          <a:bodyPr/>
          <a:lstStyle/>
          <a:p>
            <a:r>
              <a:rPr lang="en-US" dirty="0"/>
              <a:t>Problem Statement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Primary Goals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Insights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60"/>
    </mc:Choice>
    <mc:Fallback xmlns="">
      <p:transition spd="slow" advTm="17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4" grpId="0" build="p" animBg="1"/>
      <p:bldP spid="5" grpId="0" build="p" animBg="1"/>
      <p:bldP spid="6" grpId="0" build="p" animBg="1"/>
      <p:bldP spid="7" grpId="0" build="p" animBg="1"/>
      <p:bldP spid="8" grpId="0" build="p"/>
      <p:bldP spid="9" grpId="0" build="p"/>
      <p:bldP spid="10" grpId="0" build="p"/>
      <p:bldP spid="11" grpId="0" build="p"/>
      <p:bldP spid="1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703617"/>
          </a:xfrm>
        </p:spPr>
        <p:txBody>
          <a:bodyPr anchor="t">
            <a:normAutofit fontScale="90000"/>
          </a:bodyPr>
          <a:lstStyle/>
          <a:p>
            <a:r>
              <a:rPr lang="en-US" sz="3800" dirty="0"/>
              <a:t>Problem Statement</a:t>
            </a:r>
            <a:br>
              <a:rPr lang="en-US" sz="3800" dirty="0"/>
            </a:br>
            <a:endParaRPr lang="en-US" sz="3800" dirty="0"/>
          </a:p>
        </p:txBody>
      </p:sp>
      <p:pic>
        <p:nvPicPr>
          <p:cNvPr id="10" name="Picture 8" descr="Bubble sheet test paper and pencil">
            <a:extLst>
              <a:ext uri="{FF2B5EF4-FFF2-40B4-BE49-F238E27FC236}">
                <a16:creationId xmlns:a16="http://schemas.microsoft.com/office/drawing/2014/main" id="{3EF495A0-9C1B-811D-F94A-D53ED1257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989" r="3091"/>
          <a:stretch/>
        </p:blipFill>
        <p:spPr>
          <a:xfrm>
            <a:off x="8296656" y="10"/>
            <a:ext cx="3895344" cy="6857990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1027710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Store wants to create an annual Sales Report for 2022. So that the store owner can understand their customers and grow more sales in 2023.</a:t>
            </a:r>
          </a:p>
          <a:p>
            <a:pPr>
              <a:spcAft>
                <a:spcPts val="600"/>
              </a:spcAft>
            </a:pPr>
            <a:endParaRPr lang="en-US" sz="2000" dirty="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1158A706-F420-7AD4-F914-ABBB8685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3</a:t>
            </a:fld>
            <a:endParaRPr lang="en-US" noProof="0" dirty="0"/>
          </a:p>
        </p:txBody>
      </p:sp>
      <p:sp>
        <p:nvSpPr>
          <p:cNvPr id="7" name="Slide Number Placeholder 6" hidden="1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80"/>
    </mc:Choice>
    <mc:Fallback xmlns="">
      <p:transition spd="slow" advTm="30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691148"/>
            <a:ext cx="4959821" cy="1254694"/>
          </a:xfrm>
        </p:spPr>
        <p:txBody>
          <a:bodyPr anchor="t">
            <a:noAutofit/>
          </a:bodyPr>
          <a:lstStyle/>
          <a:p>
            <a:r>
              <a:rPr lang="en-US" sz="4400" dirty="0"/>
              <a:t>Primary</a:t>
            </a:r>
            <a:br>
              <a:rPr lang="en-US" sz="4400" dirty="0"/>
            </a:br>
            <a:r>
              <a:rPr lang="en-US" sz="4400" dirty="0"/>
              <a:t>goals</a:t>
            </a:r>
          </a:p>
        </p:txBody>
      </p:sp>
      <p:pic>
        <p:nvPicPr>
          <p:cNvPr id="6" name="Graphic 5" descr="Bullseye with solid fill">
            <a:extLst>
              <a:ext uri="{FF2B5EF4-FFF2-40B4-BE49-F238E27FC236}">
                <a16:creationId xmlns:a16="http://schemas.microsoft.com/office/drawing/2014/main" id="{31AE31FA-9D25-C80D-3B0C-F042C6E56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253436"/>
            <a:ext cx="4351128" cy="4351128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C5FD85-E72E-D48C-0D76-91EA62829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7" y="2944368"/>
            <a:ext cx="4975957" cy="2542032"/>
          </a:xfrm>
        </p:spPr>
        <p:txBody>
          <a:bodyPr>
            <a:norm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Comparing Sales and orders 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Relation between Age and Gender based on number of orders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Who purchased more men or women in 2022?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What are different Order Status in 2022?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Top 5 States contributing to the sales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Which channel is contributing maximum to sales?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Highest selling Category?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0E85C14A-D266-0131-A43D-33A0A1C8C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89"/>
    </mc:Choice>
    <mc:Fallback xmlns="">
      <p:transition spd="slow" advTm="43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278" y="499561"/>
            <a:ext cx="10837444" cy="101498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CN" dirty="0"/>
              <a:t>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9" name="Content Placeholder 8" descr="A screenshot of a computer">
            <a:extLst>
              <a:ext uri="{FF2B5EF4-FFF2-40B4-BE49-F238E27FC236}">
                <a16:creationId xmlns:a16="http://schemas.microsoft.com/office/drawing/2014/main" id="{14CA0935-2C3E-5154-6403-F6475B4BC1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4188" y="1971675"/>
            <a:ext cx="11298237" cy="4076700"/>
          </a:xfrm>
        </p:spPr>
      </p:pic>
    </p:spTree>
    <p:extLst>
      <p:ext uri="{BB962C8B-B14F-4D97-AF65-F5344CB8AC3E}">
        <p14:creationId xmlns:p14="http://schemas.microsoft.com/office/powerpoint/2010/main" val="1311293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131"/>
    </mc:Choice>
    <mc:Fallback xmlns="">
      <p:transition spd="slow" advTm="10213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278" y="499561"/>
            <a:ext cx="10837444" cy="101498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CN" dirty="0"/>
              <a:t>Comparing Sales and orders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34E4875-56A2-485E-AE74-E8EF507700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3584704"/>
              </p:ext>
            </p:extLst>
          </p:nvPr>
        </p:nvGraphicFramePr>
        <p:xfrm>
          <a:off x="484188" y="1809750"/>
          <a:ext cx="11001375" cy="4160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31084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44"/>
    </mc:Choice>
    <mc:Fallback xmlns="">
      <p:transition spd="slow" advTm="1554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8C7540E-B0E4-8988-0AC7-7E0E7DD81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512064"/>
            <a:ext cx="11315700" cy="101498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CN" dirty="0"/>
              <a:t>Orders: Age Vs Gender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565D21B-4250-4788-9794-923EA907AE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531170"/>
              </p:ext>
            </p:extLst>
          </p:nvPr>
        </p:nvGraphicFramePr>
        <p:xfrm>
          <a:off x="484188" y="1809750"/>
          <a:ext cx="11001375" cy="4160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1023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37"/>
    </mc:Choice>
    <mc:Fallback xmlns="">
      <p:transition spd="slow" advTm="1823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8C7540E-B0E4-8988-0AC7-7E0E7DD81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512064"/>
            <a:ext cx="11315700" cy="101498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CN" dirty="0"/>
              <a:t>Sales: Men Vs Women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5FC8892D-132B-4C79-A49B-F36FF6BC5B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4478885"/>
              </p:ext>
            </p:extLst>
          </p:nvPr>
        </p:nvGraphicFramePr>
        <p:xfrm>
          <a:off x="2581275" y="2076450"/>
          <a:ext cx="6924675" cy="358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197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3"/>
    </mc:Choice>
    <mc:Fallback xmlns="">
      <p:transition spd="slow" advTm="6493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8C7540E-B0E4-8988-0AC7-7E0E7DD81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512064"/>
            <a:ext cx="11315700" cy="1014984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CN" dirty="0"/>
              <a:t>Order: Status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61997DE-9FD1-486D-AAF2-18A0CD4CDA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9211659"/>
              </p:ext>
            </p:extLst>
          </p:nvPr>
        </p:nvGraphicFramePr>
        <p:xfrm>
          <a:off x="1933575" y="1704975"/>
          <a:ext cx="7524750" cy="4038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6758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00"/>
    </mc:Choice>
    <mc:Fallback xmlns="">
      <p:transition spd="slow" advTm="205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0.7|0.9|0.6|0.7|1|6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|5.8|5.9|3.2|10.1|4.5|4|4.3"/>
</p:tagLst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{29009588-0AA4-4931-94ED-A0429E6F8C36}tf11429527_win32</Template>
  <TotalTime>1196</TotalTime>
  <Words>321</Words>
  <Application>Microsoft Office PowerPoint</Application>
  <PresentationFormat>Widescreen</PresentationFormat>
  <Paragraphs>86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Abadi Extra Light</vt:lpstr>
      <vt:lpstr>Arial</vt:lpstr>
      <vt:lpstr>Calibri</vt:lpstr>
      <vt:lpstr>Century Gothic</vt:lpstr>
      <vt:lpstr>Karla</vt:lpstr>
      <vt:lpstr>Univers Condensed Light</vt:lpstr>
      <vt:lpstr>Office Theme</vt:lpstr>
      <vt:lpstr>Store Profit Maximization</vt:lpstr>
      <vt:lpstr>Agenda</vt:lpstr>
      <vt:lpstr>Problem Statement </vt:lpstr>
      <vt:lpstr>Primary goals</vt:lpstr>
      <vt:lpstr>Dataset</vt:lpstr>
      <vt:lpstr>Comparing Sales and orders </vt:lpstr>
      <vt:lpstr>Orders: Age Vs Gender</vt:lpstr>
      <vt:lpstr>Sales: Men Vs Women</vt:lpstr>
      <vt:lpstr>Order: Status</vt:lpstr>
      <vt:lpstr>Sales: top 5 States</vt:lpstr>
      <vt:lpstr>Orders: Channels Contributing To Sales </vt:lpstr>
      <vt:lpstr>Sales: Highest Category </vt:lpstr>
      <vt:lpstr>Insights</vt:lpstr>
      <vt:lpstr>Summary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Store Profit Maximization</dc:title>
  <dc:creator>Gamer Beast</dc:creator>
  <cp:lastModifiedBy>Gamer Beast</cp:lastModifiedBy>
  <cp:revision>7</cp:revision>
  <dcterms:created xsi:type="dcterms:W3CDTF">2023-05-04T05:20:52Z</dcterms:created>
  <dcterms:modified xsi:type="dcterms:W3CDTF">2023-05-09T11:45:17Z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